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3" r:id="rId5"/>
    <p:sldId id="274" r:id="rId6"/>
    <p:sldId id="275" r:id="rId7"/>
    <p:sldId id="259" r:id="rId8"/>
    <p:sldId id="273" r:id="rId9"/>
    <p:sldId id="265" r:id="rId10"/>
    <p:sldId id="270" r:id="rId11"/>
    <p:sldId id="272" r:id="rId12"/>
    <p:sldId id="260" r:id="rId13"/>
    <p:sldId id="266" r:id="rId14"/>
    <p:sldId id="261" r:id="rId15"/>
    <p:sldId id="269" r:id="rId16"/>
    <p:sldId id="271" r:id="rId17"/>
    <p:sldId id="262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59" autoAdjust="0"/>
    <p:restoredTop sz="94660"/>
  </p:normalViewPr>
  <p:slideViewPr>
    <p:cSldViewPr snapToGrid="0">
      <p:cViewPr varScale="1">
        <p:scale>
          <a:sx n="99" d="100"/>
          <a:sy n="99" d="100"/>
        </p:scale>
        <p:origin x="1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DE3CB-2E1B-4A39-B8F3-EFB550CC12E5}" type="datetimeFigureOut">
              <a:rPr lang="en-US" smtClean="0"/>
              <a:t>5/5/18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CB3A68-0101-4CC5-B164-AAD04383D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93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5/5/18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85FE-1E8E-40E7-801F-28BFCEA31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165" y="1919759"/>
            <a:ext cx="6815669" cy="1515533"/>
          </a:xfrm>
        </p:spPr>
        <p:txBody>
          <a:bodyPr/>
          <a:lstStyle/>
          <a:p>
            <a:r>
              <a:rPr lang="en-US" sz="3700" dirty="0"/>
              <a:t>Improvements to Polynomial Multiplication Through Fast Fourier Transforms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74425-B081-4DB5-9CB3-37267D355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8165" y="3749876"/>
            <a:ext cx="6815669" cy="1320802"/>
          </a:xfrm>
        </p:spPr>
        <p:txBody>
          <a:bodyPr/>
          <a:lstStyle/>
          <a:p>
            <a:r>
              <a:rPr lang="en-US" dirty="0"/>
              <a:t>David Lambropoulos</a:t>
            </a:r>
          </a:p>
          <a:p>
            <a:r>
              <a:rPr lang="en-US" dirty="0"/>
              <a:t>Demetrios Lambropoulos</a:t>
            </a:r>
          </a:p>
        </p:txBody>
      </p:sp>
    </p:spTree>
    <p:extLst>
      <p:ext uri="{BB962C8B-B14F-4D97-AF65-F5344CB8AC3E}">
        <p14:creationId xmlns:p14="http://schemas.microsoft.com/office/powerpoint/2010/main" val="1005589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Roots of Unity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1" y="2556932"/>
                <a:ext cx="9815944" cy="3318936"/>
              </a:xfrm>
            </p:spPr>
            <p:txBody>
              <a:bodyPr/>
              <a:lstStyle/>
              <a:p>
                <a:r>
                  <a:rPr lang="en-US" dirty="0"/>
                  <a:t>An nth root of unity, s.t.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, is a number z satisfying the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roots of unity are complex numbers</a:t>
                </a:r>
              </a:p>
              <a:p>
                <a:r>
                  <a:rPr lang="en-US" dirty="0"/>
                  <a:t>The nth roots of unity are: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1,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2556932"/>
                <a:ext cx="9815944" cy="3318936"/>
              </a:xfrm>
              <a:blipFill>
                <a:blip r:embed="rId2"/>
                <a:stretch>
                  <a:fillRect l="-1034" t="-2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477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BD38-2366-D545-A0DF-3DE7941E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Final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CF17A-615B-7248-ADCE-DE4F6E8FDF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:r>
                  <a:rPr lang="en-US" dirty="0" err="1"/>
                  <a:t>i</a:t>
                </a:r>
                <a:r>
                  <a:rPr lang="en-US" dirty="0"/>
                  <a:t>=1 to m,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CF17A-615B-7248-ADCE-DE4F6E8FDF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7" t="-2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961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>
                <a:solidFill>
                  <a:srgbClr val="FF0000"/>
                </a:solidFill>
              </a:rPr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538453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DA829-7629-4972-8E57-5B3DB00A6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Datasets of random-valued n-degree polynomials were generated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Datasets ranged from sizes n=64, 128, 256, 512, 1024, 2048, 4096, and 8192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experiment was run on Windows (Processor Intel® Core™ i7-3630QM CPU @ 2.40GHz, 2401 </a:t>
            </a:r>
            <a:r>
              <a:rPr lang="en-US" dirty="0" err="1"/>
              <a:t>Mhz</a:t>
            </a:r>
            <a:r>
              <a:rPr lang="en-US" dirty="0"/>
              <a:t>, 4 Core(s), 8 Logical Processor, 8GB RAM) running Windows 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822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>
                <a:solidFill>
                  <a:srgbClr val="FF0000"/>
                </a:solidFill>
              </a:rPr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649018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0C0259-C356-164D-BFEB-649538339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556" y="2853268"/>
            <a:ext cx="3810000" cy="297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17F9B6-F84D-5045-A8DB-B369FEA62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640" y="2853268"/>
            <a:ext cx="38481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52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62213-2F43-6547-A43E-10A87C331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890" y="2875026"/>
            <a:ext cx="3810000" cy="300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06CD2-A842-DA4A-BE7A-70C13E871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844" y="2875026"/>
            <a:ext cx="3733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93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>
                <a:solidFill>
                  <a:srgbClr val="FF0000"/>
                </a:solidFill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771298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DA829-7629-4972-8E57-5B3DB00A6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first it would appear that the FFT offers less advantage with smaller degree polynomials, but easily offers vast as the polynomial degree increases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516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469746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17142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Introduction/Motivation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Fast Fourier Transform (FFT) is an improvement on the discrete </a:t>
                </a:r>
                <a:r>
                  <a:rPr lang="en-US" dirty="0" err="1"/>
                  <a:t>fourier</a:t>
                </a:r>
                <a:r>
                  <a:rPr lang="en-US" dirty="0"/>
                  <a:t> transform (DFT)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DFT algorithm: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𝑘𝑛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7" t="-2662" b="-23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354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Introduction/Motivation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0" y="2556932"/>
                <a:ext cx="10176163" cy="3318936"/>
              </a:xfrm>
            </p:spPr>
            <p:txBody>
              <a:bodyPr/>
              <a:lstStyle/>
              <a:p>
                <a:r>
                  <a:rPr lang="en-US" dirty="0"/>
                  <a:t>DFT algorithm = N additions * N multiplications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DFT has a runtime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FFT factors DFT matrix into sparse factors resulting in a runtime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2556932"/>
                <a:ext cx="10176163" cy="3318936"/>
              </a:xfrm>
              <a:blipFill>
                <a:blip r:embed="rId2"/>
                <a:stretch>
                  <a:fillRect l="-998" t="-2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533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DA829-7629-4972-8E57-5B3DB00A6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556932"/>
            <a:ext cx="10176163" cy="3318936"/>
          </a:xfrm>
        </p:spPr>
        <p:txBody>
          <a:bodyPr/>
          <a:lstStyle/>
          <a:p>
            <a:r>
              <a:rPr lang="en-US" dirty="0"/>
              <a:t>Scientific motivation</a:t>
            </a:r>
          </a:p>
          <a:p>
            <a:pPr lvl="1"/>
            <a:r>
              <a:rPr lang="en-US" dirty="0"/>
              <a:t>Solving large polynomial multiplication by hand is tedious and error prone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Solving large polynomial multiplications through quadratic algorithms would cost too much time</a:t>
            </a:r>
          </a:p>
        </p:txBody>
      </p:sp>
    </p:spTree>
    <p:extLst>
      <p:ext uri="{BB962C8B-B14F-4D97-AF65-F5344CB8AC3E}">
        <p14:creationId xmlns:p14="http://schemas.microsoft.com/office/powerpoint/2010/main" val="132699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>
                <a:solidFill>
                  <a:srgbClr val="FF0000"/>
                </a:solidFill>
              </a:rPr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231295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36E9-BD76-3743-A711-C3608F073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Brute Force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C9A54F-C5B1-5344-92AA-1E466EFAF8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1" y="2556932"/>
                <a:ext cx="9601196" cy="348365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Given a polynomial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br>
                  <a:rPr lang="en-US" dirty="0"/>
                </a:br>
                <a:r>
                  <a:rPr lang="en-US" dirty="0"/>
                  <a:t>and a polynomial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The polynomial multiplication in brute force would be given by 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r>
                  <a:rPr lang="en-US" dirty="0"/>
                  <a:t>resulting in a runtime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C9A54F-C5B1-5344-92AA-1E466EFAF8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2556932"/>
                <a:ext cx="9601196" cy="3483650"/>
              </a:xfrm>
              <a:blipFill>
                <a:blip r:embed="rId2"/>
                <a:stretch>
                  <a:fillRect l="-661" t="-22464" b="-3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944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Theory/Algorithms – Fast Fourier Transform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25063" y="2434107"/>
                <a:ext cx="9601196" cy="3861185"/>
              </a:xfrm>
            </p:spPr>
            <p:txBody>
              <a:bodyPr>
                <a:normAutofit fontScale="6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=1: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𝑒𝑙𝑠𝑒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0…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:r>
                  <a:rPr lang="en-US" b="0">
                    <a:ea typeface="Cambria Math" panose="02040503050406030204" pitchFamily="18" charset="0"/>
                  </a:rPr>
                  <a:t>// Even</a:t>
                </a:r>
                <a:br>
                  <a:rPr lang="en-US" b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𝐹𝐹𝑇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// Odd</a:t>
                </a:r>
              </a:p>
              <a:p>
                <a:pPr marL="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	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−1:</m:t>
                    </m:r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5063" y="2434107"/>
                <a:ext cx="9601196" cy="3861185"/>
              </a:xfrm>
              <a:blipFill>
                <a:blip r:embed="rId2"/>
                <a:stretch>
                  <a:fillRect l="-265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7669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440</TotalTime>
  <Words>310</Words>
  <Application>Microsoft Macintosh PowerPoint</Application>
  <PresentationFormat>Widescreen</PresentationFormat>
  <Paragraphs>76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Cambria Math</vt:lpstr>
      <vt:lpstr>Garamond</vt:lpstr>
      <vt:lpstr>Organic</vt:lpstr>
      <vt:lpstr>Improvements to Polynomial Multiplication Through Fast Fourier Transforms</vt:lpstr>
      <vt:lpstr>Contents</vt:lpstr>
      <vt:lpstr>Contents</vt:lpstr>
      <vt:lpstr>Introduction/Motivation</vt:lpstr>
      <vt:lpstr>Introduction/Motivation</vt:lpstr>
      <vt:lpstr>Introduction/Motivation</vt:lpstr>
      <vt:lpstr>Contents</vt:lpstr>
      <vt:lpstr>Theory/Algorithms – Brute Force</vt:lpstr>
      <vt:lpstr>Theory/Algorithms – Fast Fourier Transform</vt:lpstr>
      <vt:lpstr>Theory/Algorithms – Roots of Unity</vt:lpstr>
      <vt:lpstr>Theory/Algorithms – Final Algorithm</vt:lpstr>
      <vt:lpstr>Contents</vt:lpstr>
      <vt:lpstr>Experimental Setup</vt:lpstr>
      <vt:lpstr>Contents</vt:lpstr>
      <vt:lpstr>Results and Analysis</vt:lpstr>
      <vt:lpstr>Results and Analysis</vt:lpstr>
      <vt:lpstr>Contents</vt:lpstr>
      <vt:lpstr>Discussion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Improvements to Polynomial Multiplication Through Fast Fourier Transforms</dc:title>
  <dc:creator>David Lambropoulos</dc:creator>
  <cp:lastModifiedBy>Demetrios Lambropoulos</cp:lastModifiedBy>
  <cp:revision>23</cp:revision>
  <dcterms:created xsi:type="dcterms:W3CDTF">2018-05-03T14:38:49Z</dcterms:created>
  <dcterms:modified xsi:type="dcterms:W3CDTF">2018-05-06T08:20:15Z</dcterms:modified>
</cp:coreProperties>
</file>